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361" r:id="rId2"/>
  </p:sldIdLst>
  <p:sldSz cx="12192000" cy="6858000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2" pos="565" userDrawn="1">
          <p15:clr>
            <a:srgbClr val="A4A3A4"/>
          </p15:clr>
        </p15:guide>
        <p15:guide id="3" pos="7455" userDrawn="1">
          <p15:clr>
            <a:srgbClr val="A4A3A4"/>
          </p15:clr>
        </p15:guide>
        <p15:guide id="4" orient="horz" pos="4110" userDrawn="1">
          <p15:clr>
            <a:srgbClr val="A4A3A4"/>
          </p15:clr>
        </p15:guide>
        <p15:guide id="5" orient="horz" pos="709" userDrawn="1">
          <p15:clr>
            <a:srgbClr val="A4A3A4"/>
          </p15:clr>
        </p15:guide>
        <p15:guide id="6" orient="horz" pos="1221" userDrawn="1">
          <p15:clr>
            <a:srgbClr val="A4A3A4"/>
          </p15:clr>
        </p15:guide>
        <p15:guide id="8" orient="horz" pos="4065" userDrawn="1">
          <p15:clr>
            <a:srgbClr val="A4A3A4"/>
          </p15:clr>
        </p15:guide>
        <p15:guide id="9" pos="3908" userDrawn="1">
          <p15:clr>
            <a:srgbClr val="A4A3A4"/>
          </p15:clr>
        </p15:guide>
        <p15:guide id="10" pos="37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000"/>
    <a:srgbClr val="E6140A"/>
    <a:srgbClr val="426673"/>
    <a:srgbClr val="DBE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55" autoAdjust="0"/>
    <p:restoredTop sz="69717" autoAdjust="0"/>
  </p:normalViewPr>
  <p:slideViewPr>
    <p:cSldViewPr showGuides="1">
      <p:cViewPr varScale="1">
        <p:scale>
          <a:sx n="73" d="100"/>
          <a:sy n="73" d="100"/>
        </p:scale>
        <p:origin x="1416" y="66"/>
      </p:cViewPr>
      <p:guideLst>
        <p:guide orient="horz" pos="3974"/>
        <p:guide pos="565"/>
        <p:guide pos="7455"/>
        <p:guide orient="horz" pos="4110"/>
        <p:guide orient="horz" pos="709"/>
        <p:guide orient="horz" pos="1221"/>
        <p:guide orient="horz" pos="4065"/>
        <p:guide pos="3908"/>
        <p:guide pos="37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dirty="0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dirty="0"/>
          </a:p>
        </p:txBody>
      </p:sp>
      <p:sp>
        <p:nvSpPr>
          <p:cNvPr id="71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dirty="0"/>
          </a:p>
        </p:txBody>
      </p:sp>
      <p:sp>
        <p:nvSpPr>
          <p:cNvPr id="71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8B85A9-1215-4E6D-8020-2C91E7871F8C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8648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 descr="sfv_ballcrop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2957" y="2492896"/>
            <a:ext cx="8529043" cy="4365104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00000" y="1268760"/>
            <a:ext cx="10933200" cy="920750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00000" y="2275234"/>
            <a:ext cx="10933200" cy="4034085"/>
          </a:xfrm>
        </p:spPr>
        <p:txBody>
          <a:bodyPr/>
          <a:lstStyle>
            <a:lvl1pPr marL="0" indent="0">
              <a:buFont typeface="Times" charset="0"/>
              <a:buNone/>
              <a:defRPr sz="1800"/>
            </a:lvl1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900000" y="6523200"/>
            <a:ext cx="4800000" cy="3060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23888" y="360000"/>
            <a:ext cx="1809312" cy="52221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0000" y="1940399"/>
            <a:ext cx="10933200" cy="4366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DA4742-9C13-4690-8A1E-6E9A1EEAE1D5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5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900000" y="6523200"/>
            <a:ext cx="4800000" cy="3060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A10EB2-2400-490D-874B-929B4BF0F776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3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900000" y="6523200"/>
            <a:ext cx="4800000" cy="3060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1"/>
          </p:nvPr>
        </p:nvSpPr>
        <p:spPr>
          <a:xfrm>
            <a:off x="900000" y="1080000"/>
            <a:ext cx="10933200" cy="52272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000" y="1079999"/>
            <a:ext cx="10933200" cy="6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000" y="1940399"/>
            <a:ext cx="10933200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93200" y="6524625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E69305A-D217-4274-8B35-B74987EF46B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900000" y="6523200"/>
            <a:ext cx="4800000" cy="3060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91549" y="360000"/>
            <a:ext cx="641651" cy="4334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180000" indent="-180000" algn="l" rtl="0" eaLnBrk="1" fontAlgn="base" hangingPunct="1">
        <a:spcBef>
          <a:spcPts val="300"/>
        </a:spcBef>
        <a:spcAft>
          <a:spcPct val="0"/>
        </a:spcAft>
        <a:buClr>
          <a:srgbClr val="E6140A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rtl="0" eaLnBrk="1" fontAlgn="base" hangingPunct="1">
        <a:spcBef>
          <a:spcPts val="300"/>
        </a:spcBef>
        <a:spcAft>
          <a:spcPct val="0"/>
        </a:spcAft>
        <a:buClr>
          <a:srgbClr val="E6140A"/>
        </a:buClr>
        <a:buFont typeface="Times" charset="0"/>
        <a:buChar char="·"/>
        <a:defRPr sz="1400">
          <a:solidFill>
            <a:schemeClr val="tx1"/>
          </a:solidFill>
          <a:latin typeface="+mn-lt"/>
          <a:ea typeface="+mn-ea"/>
        </a:defRPr>
      </a:lvl2pPr>
      <a:lvl3pPr marL="540000" indent="-180000" algn="l" rtl="0" eaLnBrk="1" fontAlgn="base" hangingPunct="1">
        <a:spcBef>
          <a:spcPts val="300"/>
        </a:spcBef>
        <a:spcAft>
          <a:spcPct val="0"/>
        </a:spcAft>
        <a:buClr>
          <a:srgbClr val="E6140A"/>
        </a:buClr>
        <a:buFont typeface="Times" charset="0"/>
        <a:buChar char="·"/>
        <a:defRPr sz="1400">
          <a:solidFill>
            <a:schemeClr val="tx1"/>
          </a:solidFill>
          <a:latin typeface="+mn-lt"/>
          <a:ea typeface="+mn-ea"/>
        </a:defRPr>
      </a:lvl3pPr>
      <a:lvl4pPr marL="720000" indent="-180000" algn="l" rtl="0" eaLnBrk="1" fontAlgn="base" hangingPunct="1">
        <a:spcBef>
          <a:spcPts val="300"/>
        </a:spcBef>
        <a:spcAft>
          <a:spcPct val="0"/>
        </a:spcAft>
        <a:buClr>
          <a:srgbClr val="E6140A"/>
        </a:buClr>
        <a:buFont typeface="Times" charset="0"/>
        <a:buChar char="·"/>
        <a:defRPr sz="1400">
          <a:solidFill>
            <a:schemeClr val="tx1"/>
          </a:solidFill>
          <a:latin typeface="+mn-lt"/>
          <a:ea typeface="+mn-ea"/>
        </a:defRPr>
      </a:lvl4pPr>
      <a:lvl5pPr marL="900000" indent="-180000" algn="l" rtl="0" eaLnBrk="1" fontAlgn="base" hangingPunct="1">
        <a:spcBef>
          <a:spcPts val="300"/>
        </a:spcBef>
        <a:spcAft>
          <a:spcPct val="0"/>
        </a:spcAft>
        <a:buClr>
          <a:srgbClr val="E6140A"/>
        </a:buClr>
        <a:buFont typeface="Times" charset="0"/>
        <a:buChar char="·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3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3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3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6140A"/>
        </a:buClr>
        <a:buFont typeface="Times" charset="0"/>
        <a:buChar char="·"/>
        <a:defRPr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3740E840-2900-4FBC-A621-5B8C0857D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2904" y="1916832"/>
            <a:ext cx="10933200" cy="4370981"/>
          </a:xfrm>
        </p:spPr>
        <p:txBody>
          <a:bodyPr/>
          <a:lstStyle/>
          <a:p>
            <a:r>
              <a:rPr lang="de-CH" sz="1400" b="1" dirty="0"/>
              <a:t>Video 1:</a:t>
            </a:r>
          </a:p>
          <a:p>
            <a:pPr marL="342900" indent="-342900">
              <a:buAutoNum type="arabicPeriod"/>
            </a:pPr>
            <a:r>
              <a:rPr lang="de-CH" sz="1400" b="1" dirty="0"/>
              <a:t>War der Vorteilentscheid angebracht?</a:t>
            </a:r>
          </a:p>
          <a:p>
            <a:pPr marL="645750" lvl="1" indent="-285750">
              <a:buFont typeface="Wingdings" panose="05000000000000000000" pitchFamily="2" charset="2"/>
              <a:buChar char="¨"/>
            </a:pPr>
            <a:r>
              <a:rPr lang="de-CH" dirty="0"/>
              <a:t>1) Ja, der Ort des Vergehens war im Mittelfeld und die gefoulte Mannschaft blieb in Ballbesitz</a:t>
            </a:r>
          </a:p>
          <a:p>
            <a:pPr marL="645750" lvl="1" indent="-285750">
              <a:buFont typeface="Wingdings" panose="05000000000000000000" pitchFamily="2" charset="2"/>
              <a:buChar char=""/>
            </a:pPr>
            <a:r>
              <a:rPr lang="de-CH" dirty="0"/>
              <a:t>2) Nein, die Erfolgsaussichten für einen gefährlichen Angriff waren nicht gegeben </a:t>
            </a:r>
          </a:p>
          <a:p>
            <a:pPr marL="342900" indent="-342900">
              <a:buFont typeface="+mj-lt"/>
              <a:buAutoNum type="arabicPeriod"/>
            </a:pPr>
            <a:r>
              <a:rPr lang="de-CH" sz="1400" b="1" dirty="0"/>
              <a:t>Was hätte der SR anders machen können?</a:t>
            </a:r>
          </a:p>
          <a:p>
            <a:pPr marL="702900" lvl="1" indent="-342900">
              <a:buFont typeface="Wingdings" panose="05000000000000000000" pitchFamily="2" charset="2"/>
              <a:buChar char="¨"/>
            </a:pPr>
            <a:r>
              <a:rPr lang="de-CH" dirty="0"/>
              <a:t>3) Er hätte mit der Vorteilsanzeige länger zuwarten sollen</a:t>
            </a:r>
          </a:p>
          <a:p>
            <a:pPr marL="702900" lvl="1" indent="-342900">
              <a:buFont typeface="Wingdings" panose="05000000000000000000" pitchFamily="2" charset="2"/>
              <a:buChar char="¨"/>
            </a:pPr>
            <a:r>
              <a:rPr lang="de-CH" dirty="0"/>
              <a:t>4) Er hat alles richtig gemacht</a:t>
            </a:r>
          </a:p>
          <a:p>
            <a:r>
              <a:rPr lang="de-CH" sz="1400" b="1" dirty="0"/>
              <a:t>Video 2: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de-CH" sz="1400" b="1" dirty="0"/>
              <a:t>War der Vorteilentscheid angebracht?</a:t>
            </a:r>
          </a:p>
          <a:p>
            <a:pPr marL="645750" lvl="1" indent="-285750">
              <a:buFont typeface="Wingdings" panose="05000000000000000000" pitchFamily="2" charset="2"/>
              <a:buChar char="¨"/>
            </a:pPr>
            <a:r>
              <a:rPr lang="de-CH" dirty="0"/>
              <a:t>5) Ja, der SR konnte sich die Zeit nehmen und ist dann sofort auf den Entscheid zurück gekommen</a:t>
            </a:r>
          </a:p>
          <a:p>
            <a:pPr marL="645750" lvl="1" indent="-285750">
              <a:buFont typeface="Wingdings" panose="05000000000000000000" pitchFamily="2" charset="2"/>
              <a:buChar char=""/>
            </a:pPr>
            <a:r>
              <a:rPr lang="de-CH" dirty="0"/>
              <a:t>6) Nein, er hätte den Penalty sofort pfeifen sollen; Penalty ist immer besser als Vorteil 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de-CH" sz="1400" b="1" dirty="0"/>
              <a:t>War die Verwarnung des Torhüters richtig?</a:t>
            </a:r>
          </a:p>
          <a:p>
            <a:pPr marL="702900" lvl="1" indent="-342900">
              <a:buFont typeface="Wingdings" panose="05000000000000000000" pitchFamily="2" charset="2"/>
              <a:buChar char="¨"/>
            </a:pPr>
            <a:r>
              <a:rPr lang="de-CH" dirty="0"/>
              <a:t>7) Nein, durch den Vorteil wird die Verwarnung hinfällig</a:t>
            </a:r>
          </a:p>
          <a:p>
            <a:pPr marL="702900" lvl="1" indent="-342900">
              <a:buFont typeface="Wingdings" panose="05000000000000000000" pitchFamily="2" charset="2"/>
              <a:buChar char="¨"/>
            </a:pPr>
            <a:r>
              <a:rPr lang="de-DE" dirty="0"/>
              <a:t>8) Ja, er verwarnt den Torhüter wegen dem rücksichtlosen Foul</a:t>
            </a:r>
            <a:endParaRPr lang="de-CH" dirty="0"/>
          </a:p>
          <a:p>
            <a:r>
              <a:rPr lang="de-CH" sz="1400" b="1" dirty="0"/>
              <a:t>Video 3: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de-CH" sz="1400" b="1" dirty="0"/>
              <a:t>War der Pfiff angebracht?</a:t>
            </a:r>
          </a:p>
          <a:p>
            <a:pPr marL="645750" lvl="1" indent="-285750">
              <a:buFont typeface="Wingdings" panose="05000000000000000000" pitchFamily="2" charset="2"/>
              <a:buChar char="¨"/>
            </a:pPr>
            <a:r>
              <a:rPr lang="de-CH" dirty="0"/>
              <a:t>9) Ja, der Ort des Vergehens war vor dem Strafraum und daher ist der Pfiff dort immer besser</a:t>
            </a:r>
          </a:p>
          <a:p>
            <a:pPr marL="645750" lvl="1" indent="-285750">
              <a:buFont typeface="Wingdings" panose="05000000000000000000" pitchFamily="2" charset="2"/>
              <a:buChar char=""/>
            </a:pPr>
            <a:r>
              <a:rPr lang="de-CH" dirty="0"/>
              <a:t>10) Nein, in dieser Situation hätte der SR mehr Geduld gebraucht und hätte abwarten sollen. </a:t>
            </a:r>
          </a:p>
          <a:p>
            <a:endParaRPr lang="de-CH" dirty="0"/>
          </a:p>
          <a:p>
            <a:endParaRPr lang="de-CH" dirty="0"/>
          </a:p>
          <a:p>
            <a:pPr marL="882900" lvl="2" indent="-342900"/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6DCA590-9C58-44DA-A1BE-256AD2B87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D1703C70-8EFD-4AA6-92E5-2A34C0573B35}"/>
              </a:ext>
            </a:extLst>
          </p:cNvPr>
          <p:cNvSpPr txBox="1">
            <a:spLocks/>
          </p:cNvSpPr>
          <p:nvPr/>
        </p:nvSpPr>
        <p:spPr bwMode="auto">
          <a:xfrm>
            <a:off x="902904" y="225275"/>
            <a:ext cx="10933200" cy="6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de-CH" sz="3500" kern="0" dirty="0">
                <a:solidFill>
                  <a:schemeClr val="tx1"/>
                </a:solidFill>
              </a:rPr>
              <a:t>3 Videos zur Beurteilung von Vorteil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B1F1AFA9-97BA-4A23-B946-7639F2165542}"/>
              </a:ext>
            </a:extLst>
          </p:cNvPr>
          <p:cNvSpPr txBox="1"/>
          <p:nvPr/>
        </p:nvSpPr>
        <p:spPr>
          <a:xfrm>
            <a:off x="862116" y="1158225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b="1" dirty="0"/>
              <a:t>Fragen</a:t>
            </a:r>
          </a:p>
        </p:txBody>
      </p:sp>
    </p:spTree>
    <p:extLst>
      <p:ext uri="{BB962C8B-B14F-4D97-AF65-F5344CB8AC3E}">
        <p14:creationId xmlns:p14="http://schemas.microsoft.com/office/powerpoint/2010/main" val="3351711701"/>
      </p:ext>
    </p:extLst>
  </p:cSld>
  <p:clrMapOvr>
    <a:masterClrMapping/>
  </p:clrMapOvr>
</p:sld>
</file>

<file path=ppt/theme/theme1.xml><?xml version="1.0" encoding="utf-8"?>
<a:theme xmlns:a="http://schemas.openxmlformats.org/drawingml/2006/main" name="SFV_Powerpoint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-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FV_PPT_Template_16zu9_3.pptx" id="{158660B3-F165-478A-BA0E-68F9850E196B}" vid="{294FE4B7-EB86-47D7-B735-3BD021503EB1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CBC422549854FA09A57C528263394" ma:contentTypeVersion="9" ma:contentTypeDescription="Create a new document." ma:contentTypeScope="" ma:versionID="984e59ff2582a1d37634bd88b0216dac">
  <xsd:schema xmlns:xsd="http://www.w3.org/2001/XMLSchema" xmlns:xs="http://www.w3.org/2001/XMLSchema" xmlns:p="http://schemas.microsoft.com/office/2006/metadata/properties" xmlns:ns2="4bc3e8ac-1c35-4a11-a9b7-97981906bb73" targetNamespace="http://schemas.microsoft.com/office/2006/metadata/properties" ma:root="true" ma:fieldsID="97a9ff77b32309802e0d9eb4f899e14c" ns2:_="">
    <xsd:import namespace="4bc3e8ac-1c35-4a11-a9b7-97981906bb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c3e8ac-1c35-4a11-a9b7-97981906bb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BDE792-76ED-4FA6-B875-FD0704CC8C19}"/>
</file>

<file path=customXml/itemProps2.xml><?xml version="1.0" encoding="utf-8"?>
<ds:datastoreItem xmlns:ds="http://schemas.openxmlformats.org/officeDocument/2006/customXml" ds:itemID="{2CB76672-BF4A-4AE9-8BF9-A22D375C92A4}"/>
</file>

<file path=customXml/itemProps3.xml><?xml version="1.0" encoding="utf-8"?>
<ds:datastoreItem xmlns:ds="http://schemas.openxmlformats.org/officeDocument/2006/customXml" ds:itemID="{60225423-0B49-481D-9226-989111BC0D39}"/>
</file>

<file path=docProps/app.xml><?xml version="1.0" encoding="utf-8"?>
<Properties xmlns="http://schemas.openxmlformats.org/officeDocument/2006/extended-properties" xmlns:vt="http://schemas.openxmlformats.org/officeDocument/2006/docPropsVTypes">
  <Template>SFV_PPT_Template_16zu9EN</Template>
  <TotalTime>0</TotalTime>
  <Words>193</Words>
  <Application>Microsoft Office PowerPoint</Application>
  <PresentationFormat>Breitbild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Times</vt:lpstr>
      <vt:lpstr>Wingdings</vt:lpstr>
      <vt:lpstr>SFV_Powerpoint</vt:lpstr>
      <vt:lpstr>PowerPoint-Präsentation</vt:lpstr>
    </vt:vector>
  </TitlesOfParts>
  <Company>SFV-ASF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Koebeli Jan</dc:creator>
  <cp:lastModifiedBy>Lehmann Patrick</cp:lastModifiedBy>
  <cp:revision>271</cp:revision>
  <cp:lastPrinted>2020-11-03T16:08:24Z</cp:lastPrinted>
  <dcterms:created xsi:type="dcterms:W3CDTF">2019-05-06T08:02:03Z</dcterms:created>
  <dcterms:modified xsi:type="dcterms:W3CDTF">2021-02-26T10:29:20Z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mpVertraulichkeit">
    <vt:lpwstr/>
  </property>
  <property fmtid="{D5CDD505-2E9C-101B-9397-08002B2CF9AE}" pid="3" name="TmpStatus">
    <vt:lpwstr/>
  </property>
  <property fmtid="{D5CDD505-2E9C-101B-9397-08002B2CF9AE}" pid="4" name="ContentTypeId">
    <vt:lpwstr>0x010100726CBC422549854FA09A57C528263394</vt:lpwstr>
  </property>
</Properties>
</file>